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notesMasterIdLst>
    <p:notesMasterId r:id="rId15"/>
  </p:notesMasterIdLst>
  <p:sldSz cx="12188952" cy="6858000"/>
  <p:notesSz cx="6858000" cy="12188952"/>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12188952" cy="137160"/>
          </a:xfrm>
          <a:prstGeom prst="rect">
            <a:avLst/>
          </a:prstGeom>
          <a:solidFill>
            <a:srgbClr val="0D9488"/>
          </a:solidFill>
          <a:ln w="12700">
            <a:solidFill>
              <a:srgbClr val="0D9488"/>
            </a:solidFill>
            <a:prstDash val="solid"/>
          </a:ln>
        </p:spPr>
      </p:sp>
      <p:sp>
        <p:nvSpPr>
          <p:cNvPr id="3" name="Text 1"/>
          <p:cNvSpPr/>
          <p:nvPr/>
        </p:nvSpPr>
        <p:spPr>
          <a:xfrm>
            <a:off x="457200" y="2286000"/>
            <a:ext cx="11274552" cy="1371600"/>
          </a:xfrm>
          <a:prstGeom prst="rect">
            <a:avLst/>
          </a:prstGeom>
          <a:noFill/>
          <a:ln/>
        </p:spPr>
        <p:txBody>
          <a:bodyPr wrap="square" rtlCol="0" anchor="ctr"/>
          <a:lstStyle/>
          <a:p>
            <a:pPr algn="ctr" indent="0" marL="0">
              <a:buNone/>
            </a:pPr>
            <a:r>
              <a:rPr lang="en-US" sz="3600" b="1" dirty="0">
                <a:solidFill>
                  <a:srgbClr val="231F20"/>
                </a:solidFill>
                <a:latin typeface="Hanken Grotesk" pitchFamily="34" charset="0"/>
                <a:ea typeface="Hanken Grotesk" pitchFamily="34" charset="-122"/>
                <a:cs typeface="Hanken Grotesk" pitchFamily="34" charset="-120"/>
              </a:rPr>
              <a:t>Kapitel 7: Zukunft &amp; Die Akteure</a:t>
            </a:r>
            <a:endParaRPr lang="en-US" sz="3600" dirty="0"/>
          </a:p>
        </p:txBody>
      </p:sp>
      <p:sp>
        <p:nvSpPr>
          <p:cNvPr id="4" name="Text 2"/>
          <p:cNvSpPr/>
          <p:nvPr/>
        </p:nvSpPr>
        <p:spPr>
          <a:xfrm>
            <a:off x="457200" y="3657600"/>
            <a:ext cx="11274552" cy="457200"/>
          </a:xfrm>
          <a:prstGeom prst="rect">
            <a:avLst/>
          </a:prstGeom>
          <a:noFill/>
          <a:ln/>
        </p:spPr>
        <p:txBody>
          <a:bodyPr wrap="square" rtlCol="0" anchor="ctr"/>
          <a:lstStyle/>
          <a:p>
            <a:pPr algn="ctr" indent="0" marL="0">
              <a:buNone/>
            </a:pPr>
            <a:r>
              <a:rPr lang="en-US" sz="1400" dirty="0">
                <a:solidFill>
                  <a:srgbClr val="0D9488"/>
                </a:solidFill>
                <a:latin typeface="Hanken Grotesk" pitchFamily="34" charset="0"/>
                <a:ea typeface="Hanken Grotesk" pitchFamily="34" charset="-122"/>
                <a:cs typeface="Hanken Grotesk" pitchFamily="34" charset="-120"/>
              </a:rPr>
              <a:t>https://webconsulting.at/blog/ki-kompendium-2025#kapitel-7</a:t>
            </a:r>
            <a:endParaRPr lang="en-US" sz="1400" dirty="0"/>
          </a:p>
        </p:txBody>
      </p:sp>
      <p:sp>
        <p:nvSpPr>
          <p:cNvPr id="5" name="Text 3"/>
          <p:cNvSpPr/>
          <p:nvPr/>
        </p:nvSpPr>
        <p:spPr>
          <a:xfrm>
            <a:off x="457200" y="6217920"/>
            <a:ext cx="11274552" cy="365760"/>
          </a:xfrm>
          <a:prstGeom prst="rect">
            <a:avLst/>
          </a:prstGeom>
          <a:noFill/>
          <a:ln/>
        </p:spPr>
        <p:txBody>
          <a:bodyPr wrap="square" rtlCol="0" anchor="ctr"/>
          <a:lstStyle/>
          <a:p>
            <a:pPr algn="ctr" indent="0" marL="0">
              <a:buNone/>
            </a:pPr>
            <a:r>
              <a:rPr lang="en-US" sz="1200" dirty="0">
                <a:solidFill>
                  <a:srgbClr val="1B7A95"/>
                </a:solidFill>
                <a:latin typeface="Hanken Grotesk" pitchFamily="34" charset="0"/>
                <a:ea typeface="Hanken Grotesk" pitchFamily="34" charset="-122"/>
                <a:cs typeface="Hanken Grotesk" pitchFamily="34" charset="-120"/>
              </a:rPr>
              <a:t>webconsulting.at | KI-Kompendium 2025</a:t>
            </a:r>
            <a:endParaRPr 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1B7A95"/>
        </a:solidFill>
      </p:bgPr>
    </p:bg>
    <p:spTree>
      <p:nvGrpSpPr>
        <p:cNvPr id="1" name=""/>
        <p:cNvGrpSpPr/>
        <p:nvPr/>
      </p:nvGrpSpPr>
      <p:grpSpPr>
        <a:xfrm>
          <a:off x="0" y="0"/>
          <a:ext cx="0" cy="0"/>
          <a:chOff x="0" y="0"/>
          <a:chExt cx="0" cy="0"/>
        </a:xfrm>
      </p:grpSpPr>
      <p:sp>
        <p:nvSpPr>
          <p:cNvPr id="2" name="Text 0"/>
          <p:cNvSpPr/>
          <p:nvPr/>
        </p:nvSpPr>
        <p:spPr>
          <a:xfrm>
            <a:off x="457200" y="2560320"/>
            <a:ext cx="11274552" cy="1097280"/>
          </a:xfrm>
          <a:prstGeom prst="rect">
            <a:avLst/>
          </a:prstGeom>
          <a:noFill/>
          <a:ln/>
        </p:spPr>
        <p:txBody>
          <a:bodyPr wrap="square" rtlCol="0" anchor="ctr"/>
          <a:lstStyle/>
          <a:p>
            <a:pPr algn="ctr" indent="0" marL="0">
              <a:buNone/>
            </a:pPr>
            <a:r>
              <a:rPr lang="en-US" sz="4000" b="1" dirty="0">
                <a:solidFill>
                  <a:srgbClr val="FFFFFF"/>
                </a:solidFill>
                <a:latin typeface="Hanken Grotesk" pitchFamily="34" charset="0"/>
                <a:ea typeface="Hanken Grotesk" pitchFamily="34" charset="-122"/>
                <a:cs typeface="Hanken Grotesk" pitchFamily="34" charset="-120"/>
              </a:rPr>
              <a:t>Aufgaben für den Unterricht</a:t>
            </a:r>
            <a:endParaRPr lang="en-US" sz="4000" dirty="0"/>
          </a:p>
        </p:txBody>
      </p:sp>
      <p:sp>
        <p:nvSpPr>
          <p:cNvPr id="3" name="Text 1"/>
          <p:cNvSpPr/>
          <p:nvPr/>
        </p:nvSpPr>
        <p:spPr>
          <a:xfrm>
            <a:off x="457200" y="3840480"/>
            <a:ext cx="11274552" cy="548640"/>
          </a:xfrm>
          <a:prstGeom prst="rect">
            <a:avLst/>
          </a:prstGeom>
          <a:noFill/>
          <a:ln/>
        </p:spPr>
        <p:txBody>
          <a:bodyPr wrap="square" rtlCol="0" anchor="ctr"/>
          <a:lstStyle/>
          <a:p>
            <a:pPr algn="ctr" indent="0" marL="0">
              <a:buNone/>
            </a:pPr>
            <a:r>
              <a:rPr lang="en-US" sz="1800" dirty="0">
                <a:solidFill>
                  <a:srgbClr val="66C4E1"/>
                </a:solidFill>
                <a:latin typeface="Hanken Grotesk" pitchFamily="34" charset="0"/>
                <a:ea typeface="Hanken Grotesk" pitchFamily="34" charset="-122"/>
                <a:cs typeface="Hanken Grotesk" pitchFamily="34" charset="-120"/>
              </a:rPr>
              <a:t>Differenzierte Arbeitsaufträge für drei Altersgruppen</a:t>
            </a:r>
            <a:endParaRPr lang="en-US" sz="1800" dirty="0"/>
          </a:p>
        </p:txBody>
      </p:sp>
      <p:sp>
        <p:nvSpPr>
          <p:cNvPr id="4" name="Text 2"/>
          <p:cNvSpPr/>
          <p:nvPr/>
        </p:nvSpPr>
        <p:spPr>
          <a:xfrm>
            <a:off x="457200" y="6217920"/>
            <a:ext cx="11274552" cy="365760"/>
          </a:xfrm>
          <a:prstGeom prst="rect">
            <a:avLst/>
          </a:prstGeom>
          <a:noFill/>
          <a:ln/>
        </p:spPr>
        <p:txBody>
          <a:bodyPr wrap="square" rtlCol="0" anchor="ctr"/>
          <a:lstStyle/>
          <a:p>
            <a:pPr algn="ctr" indent="0" marL="0">
              <a:buNone/>
            </a:pPr>
            <a:r>
              <a:rPr lang="en-US" sz="1200" dirty="0">
                <a:solidFill>
                  <a:srgbClr val="F5F5F5"/>
                </a:solidFill>
                <a:latin typeface="Hanken Grotesk" pitchFamily="34" charset="0"/>
                <a:ea typeface="Hanken Grotesk" pitchFamily="34" charset="-122"/>
                <a:cs typeface="Hanken Grotesk" pitchFamily="34" charset="-120"/>
              </a:rPr>
              <a:t>webconsulting.at | KI-Kompendium 2025</a:t>
            </a:r>
            <a:endParaRPr 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12188952" cy="228600"/>
          </a:xfrm>
          <a:prstGeom prst="rect">
            <a:avLst/>
          </a:prstGeom>
          <a:solidFill>
            <a:srgbClr val="66C4E1"/>
          </a:solidFill>
          <a:ln w="12700">
            <a:solidFill>
              <a:srgbClr val="66C4E1"/>
            </a:solidFill>
            <a:prstDash val="solid"/>
          </a:ln>
        </p:spPr>
      </p:sp>
      <p:sp>
        <p:nvSpPr>
          <p:cNvPr id="3" name="Shape 1"/>
          <p:cNvSpPr/>
          <p:nvPr/>
        </p:nvSpPr>
        <p:spPr>
          <a:xfrm>
            <a:off x="365760" y="457200"/>
            <a:ext cx="2011680" cy="457200"/>
          </a:xfrm>
          <a:prstGeom prst="rect">
            <a:avLst/>
          </a:prstGeom>
          <a:solidFill>
            <a:srgbClr val="66C4E1"/>
          </a:solidFill>
          <a:ln w="12700">
            <a:solidFill>
              <a:srgbClr val="66C4E1"/>
            </a:solidFill>
            <a:prstDash val="solid"/>
          </a:ln>
        </p:spPr>
      </p:sp>
      <p:sp>
        <p:nvSpPr>
          <p:cNvPr id="4" name="Text 2"/>
          <p:cNvSpPr/>
          <p:nvPr/>
        </p:nvSpPr>
        <p:spPr>
          <a:xfrm>
            <a:off x="365760" y="457200"/>
            <a:ext cx="2011680" cy="457200"/>
          </a:xfrm>
          <a:prstGeom prst="rect">
            <a:avLst/>
          </a:prstGeom>
          <a:noFill/>
          <a:ln/>
        </p:spPr>
        <p:txBody>
          <a:bodyPr wrap="square" rtlCol="0" anchor="ctr"/>
          <a:lstStyle/>
          <a:p>
            <a:pPr algn="ctr" indent="0" marL="0">
              <a:buNone/>
            </a:pPr>
            <a:r>
              <a:rPr lang="en-US" sz="1400" b="1" dirty="0">
                <a:solidFill>
                  <a:srgbClr val="FFFFFF"/>
                </a:solidFill>
                <a:latin typeface="Hanken Grotesk" pitchFamily="34" charset="0"/>
                <a:ea typeface="Hanken Grotesk" pitchFamily="34" charset="-122"/>
                <a:cs typeface="Hanken Grotesk" pitchFamily="34" charset="-120"/>
              </a:rPr>
              <a:t>9-10 Jahre</a:t>
            </a:r>
            <a:endParaRPr lang="en-US" sz="1400" dirty="0"/>
          </a:p>
        </p:txBody>
      </p:sp>
      <p:sp>
        <p:nvSpPr>
          <p:cNvPr id="5" name="Text 3"/>
          <p:cNvSpPr/>
          <p:nvPr/>
        </p:nvSpPr>
        <p:spPr>
          <a:xfrm>
            <a:off x="2560320" y="411480"/>
            <a:ext cx="9144000" cy="548640"/>
          </a:xfrm>
          <a:prstGeom prst="rect">
            <a:avLst/>
          </a:prstGeom>
          <a:noFill/>
          <a:ln/>
        </p:spPr>
        <p:txBody>
          <a:bodyPr wrap="square" rtlCol="0" anchor="ctr"/>
          <a:lstStyle/>
          <a:p>
            <a:pPr indent="0" marL="0">
              <a:buNone/>
            </a:pPr>
            <a:r>
              <a:rPr lang="en-US" sz="2400" b="1" dirty="0">
                <a:solidFill>
                  <a:srgbClr val="231F20"/>
                </a:solidFill>
                <a:latin typeface="Hanken Grotesk" pitchFamily="34" charset="0"/>
                <a:ea typeface="Hanken Grotesk" pitchFamily="34" charset="-122"/>
                <a:cs typeface="Hanken Grotesk" pitchFamily="34" charset="-120"/>
              </a:rPr>
              <a:t>Entdecke &amp; Verstehe</a:t>
            </a:r>
            <a:endParaRPr lang="en-US" sz="2400" dirty="0"/>
          </a:p>
        </p:txBody>
      </p:sp>
      <p:sp>
        <p:nvSpPr>
          <p:cNvPr id="6" name="Text 4"/>
          <p:cNvSpPr/>
          <p:nvPr/>
        </p:nvSpPr>
        <p:spPr>
          <a:xfrm>
            <a:off x="365760" y="1097280"/>
            <a:ext cx="11457432" cy="365760"/>
          </a:xfrm>
          <a:prstGeom prst="rect">
            <a:avLst/>
          </a:prstGeom>
          <a:noFill/>
          <a:ln/>
        </p:spPr>
        <p:txBody>
          <a:bodyPr wrap="square" rtlCol="0" anchor="ctr"/>
          <a:lstStyle/>
          <a:p>
            <a:pPr indent="0" marL="0">
              <a:buNone/>
            </a:pPr>
            <a:r>
              <a:rPr lang="en-US" sz="1200" i="1" dirty="0">
                <a:solidFill>
                  <a:srgbClr val="737373"/>
                </a:solidFill>
                <a:latin typeface="Hanken Grotesk" pitchFamily="34" charset="0"/>
                <a:ea typeface="Hanken Grotesk" pitchFamily="34" charset="-122"/>
                <a:cs typeface="Hanken Grotesk" pitchFamily="34" charset="-120"/>
              </a:rPr>
              <a:t>Thema: Kapitel 7: Zukunft &amp; Die Akteure</a:t>
            </a:r>
            <a:endParaRPr lang="en-US" sz="1200" dirty="0"/>
          </a:p>
        </p:txBody>
      </p:sp>
      <p:sp>
        <p:nvSpPr>
          <p:cNvPr id="7" name="Text 5"/>
          <p:cNvSpPr/>
          <p:nvPr/>
        </p:nvSpPr>
        <p:spPr>
          <a:xfrm>
            <a:off x="365760" y="1645920"/>
            <a:ext cx="11457432" cy="365760"/>
          </a:xfrm>
          <a:prstGeom prst="rect">
            <a:avLst/>
          </a:prstGeom>
          <a:noFill/>
          <a:ln/>
        </p:spPr>
        <p:txBody>
          <a:bodyPr wrap="square" rtlCol="0" anchor="ctr"/>
          <a:lstStyle/>
          <a:p>
            <a:pPr indent="0" marL="0">
              <a:buNone/>
            </a:pPr>
            <a:r>
              <a:rPr lang="en-US" sz="1400" b="1" dirty="0">
                <a:solidFill>
                  <a:srgbClr val="1B7A95"/>
                </a:solidFill>
                <a:latin typeface="Hanken Grotesk" pitchFamily="34" charset="0"/>
                <a:ea typeface="Hanken Grotesk" pitchFamily="34" charset="-122"/>
                <a:cs typeface="Hanken Grotesk" pitchFamily="34" charset="-120"/>
              </a:rPr>
              <a:t>Aufgabe:</a:t>
            </a:r>
            <a:endParaRPr lang="en-US" sz="1400" dirty="0"/>
          </a:p>
        </p:txBody>
      </p:sp>
      <p:sp>
        <p:nvSpPr>
          <p:cNvPr id="8" name="Text 6"/>
          <p:cNvSpPr/>
          <p:nvPr/>
        </p:nvSpPr>
        <p:spPr>
          <a:xfrm>
            <a:off x="365760" y="2011680"/>
            <a:ext cx="11457432" cy="1097280"/>
          </a:xfrm>
          <a:prstGeom prst="rect">
            <a:avLst/>
          </a:prstGeom>
          <a:noFill/>
          <a:ln/>
        </p:spPr>
        <p:txBody>
          <a:bodyPr wrap="square" rtlCol="0" anchor="t"/>
          <a:lstStyle/>
          <a:p>
            <a:pPr indent="0" marL="0">
              <a:buNone/>
            </a:pPr>
            <a:r>
              <a:rPr lang="en-US" sz="1500" dirty="0">
                <a:solidFill>
                  <a:srgbClr val="231F20"/>
                </a:solidFill>
                <a:latin typeface="Hanken Grotesk" pitchFamily="34" charset="0"/>
                <a:ea typeface="Hanken Grotesk" pitchFamily="34" charset="-122"/>
                <a:cs typeface="Hanken Grotesk" pitchFamily="34" charset="-120"/>
              </a:rPr>
              <a:t>Stell dir vor, die KI-Erfinder aus dem Kapitel haben einen super-schlauen Roboter-Helfer für Kinder gebaut. Welche drei langweiligen Aufgaben würdest du ihm sofort geben, damit du mehr Zeit zum Spielen hast?</a:t>
            </a:r>
            <a:endParaRPr lang="en-US" sz="1500" dirty="0"/>
          </a:p>
        </p:txBody>
      </p:sp>
      <p:sp>
        <p:nvSpPr>
          <p:cNvPr id="9" name="Text 7"/>
          <p:cNvSpPr/>
          <p:nvPr/>
        </p:nvSpPr>
        <p:spPr>
          <a:xfrm>
            <a:off x="365760" y="3291840"/>
            <a:ext cx="11457432" cy="365760"/>
          </a:xfrm>
          <a:prstGeom prst="rect">
            <a:avLst/>
          </a:prstGeom>
          <a:noFill/>
          <a:ln/>
        </p:spPr>
        <p:txBody>
          <a:bodyPr wrap="square" rtlCol="0" anchor="ctr"/>
          <a:lstStyle/>
          <a:p>
            <a:pPr indent="0" marL="0">
              <a:buNone/>
            </a:pPr>
            <a:r>
              <a:rPr lang="en-US" sz="1400" b="1" dirty="0">
                <a:solidFill>
                  <a:srgbClr val="1B7A95"/>
                </a:solidFill>
                <a:latin typeface="Hanken Grotesk" pitchFamily="34" charset="0"/>
                <a:ea typeface="Hanken Grotesk" pitchFamily="34" charset="-122"/>
                <a:cs typeface="Hanken Grotesk" pitchFamily="34" charset="-120"/>
              </a:rPr>
              <a:t>Tipps zum Lösen:</a:t>
            </a:r>
            <a:endParaRPr lang="en-US" sz="1400" dirty="0"/>
          </a:p>
        </p:txBody>
      </p:sp>
      <p:sp>
        <p:nvSpPr>
          <p:cNvPr id="10" name="Text 8"/>
          <p:cNvSpPr/>
          <p:nvPr/>
        </p:nvSpPr>
        <p:spPr>
          <a:xfrm>
            <a:off x="365760" y="3657600"/>
            <a:ext cx="11457432" cy="2011680"/>
          </a:xfrm>
          <a:prstGeom prst="rect">
            <a:avLst/>
          </a:prstGeom>
          <a:noFill/>
          <a:ln/>
        </p:spPr>
        <p:txBody>
          <a:bodyPr wrap="square" rtlCol="0" anchor="t"/>
          <a:lstStyle/>
          <a:p>
            <a:pPr indent="0" marL="0">
              <a:buNone/>
            </a:pPr>
            <a:r>
              <a:rPr lang="en-US" sz="1200" dirty="0">
                <a:solidFill>
                  <a:srgbClr val="231F20"/>
                </a:solidFill>
                <a:latin typeface="Hanken Grotesk" pitchFamily="34" charset="0"/>
                <a:ea typeface="Hanken Grotesk" pitchFamily="34" charset="-122"/>
                <a:cs typeface="Hanken Grotesk" pitchFamily="34" charset="-120"/>
              </a:rPr>
              <a:t>1. Überlege, was du zu Hause oder für die Schule machen musst, aber gar nicht gerne tust (z.B. Zimmer aufräumen, Vokabeln abschreiben).
</a:t>
            </a:r>
            <a:endParaRPr lang="en-US" sz="1200" dirty="0"/>
          </a:p>
          <a:p>
            <a:pPr indent="0" marL="0">
              <a:buNone/>
            </a:pPr>
            <a:r>
              <a:rPr lang="en-US" sz="1200" dirty="0">
                <a:solidFill>
                  <a:srgbClr val="231F20"/>
                </a:solidFill>
                <a:latin typeface="Hanken Grotesk" pitchFamily="34" charset="0"/>
                <a:ea typeface="Hanken Grotesk" pitchFamily="34" charset="-122"/>
                <a:cs typeface="Hanken Grotesk" pitchFamily="34" charset="-120"/>
              </a:rPr>
              <a:t>2. Denke daran, dass diese Helfer dafür da sind, uns Arbeit abzunehmen, wie es auch in den Infografiken über die Zukunft der Arbeit steht.
</a:t>
            </a:r>
            <a:endParaRPr lang="en-US" sz="1200" dirty="0"/>
          </a:p>
          <a:p>
            <a:pPr indent="0" marL="0">
              <a:buNone/>
            </a:pPr>
            <a:r>
              <a:rPr lang="en-US" sz="1200" dirty="0">
                <a:solidFill>
                  <a:srgbClr val="231F20"/>
                </a:solidFill>
                <a:latin typeface="Hanken Grotesk" pitchFamily="34" charset="0"/>
                <a:ea typeface="Hanken Grotesk" pitchFamily="34" charset="-122"/>
                <a:cs typeface="Hanken Grotesk" pitchFamily="34" charset="-120"/>
              </a:rPr>
              <a:t>3. Überlege auch kurz: Gibt es Dinge, die der Roboter auf keinen Fall für dich tun sollte, weil sie dir Spaß machen?
</a:t>
            </a:r>
            <a:endParaRPr lang="en-US" sz="1200" dirty="0"/>
          </a:p>
        </p:txBody>
      </p:sp>
      <p:sp>
        <p:nvSpPr>
          <p:cNvPr id="11" name="Text 9"/>
          <p:cNvSpPr/>
          <p:nvPr/>
        </p:nvSpPr>
        <p:spPr>
          <a:xfrm>
            <a:off x="228600" y="6492240"/>
            <a:ext cx="11731752" cy="228600"/>
          </a:xfrm>
          <a:prstGeom prst="rect">
            <a:avLst/>
          </a:prstGeom>
          <a:noFill/>
          <a:ln/>
        </p:spPr>
        <p:txBody>
          <a:bodyPr wrap="square" rtlCol="0" anchor="ctr"/>
          <a:lstStyle/>
          <a:p>
            <a:pPr algn="r" indent="0" marL="0">
              <a:buNone/>
            </a:pPr>
            <a:r>
              <a:rPr lang="en-US" sz="900" dirty="0">
                <a:solidFill>
                  <a:srgbClr val="1B7A95"/>
                </a:solidFill>
                <a:latin typeface="Hanken Grotesk" pitchFamily="34" charset="0"/>
                <a:ea typeface="Hanken Grotesk" pitchFamily="34" charset="-122"/>
                <a:cs typeface="Hanken Grotesk" pitchFamily="34" charset="-120"/>
              </a:rPr>
              <a:t>webconsulting.at | Grundschule, 4. Klasse</a:t>
            </a:r>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12188952" cy="228600"/>
          </a:xfrm>
          <a:prstGeom prst="rect">
            <a:avLst/>
          </a:prstGeom>
          <a:solidFill>
            <a:srgbClr val="0D9488"/>
          </a:solidFill>
          <a:ln w="12700">
            <a:solidFill>
              <a:srgbClr val="0D9488"/>
            </a:solidFill>
            <a:prstDash val="solid"/>
          </a:ln>
        </p:spPr>
      </p:sp>
      <p:sp>
        <p:nvSpPr>
          <p:cNvPr id="3" name="Shape 1"/>
          <p:cNvSpPr/>
          <p:nvPr/>
        </p:nvSpPr>
        <p:spPr>
          <a:xfrm>
            <a:off x="365760" y="457200"/>
            <a:ext cx="2011680" cy="457200"/>
          </a:xfrm>
          <a:prstGeom prst="rect">
            <a:avLst/>
          </a:prstGeom>
          <a:solidFill>
            <a:srgbClr val="0D9488"/>
          </a:solidFill>
          <a:ln w="12700">
            <a:solidFill>
              <a:srgbClr val="0D9488"/>
            </a:solidFill>
            <a:prstDash val="solid"/>
          </a:ln>
        </p:spPr>
      </p:sp>
      <p:sp>
        <p:nvSpPr>
          <p:cNvPr id="4" name="Text 2"/>
          <p:cNvSpPr/>
          <p:nvPr/>
        </p:nvSpPr>
        <p:spPr>
          <a:xfrm>
            <a:off x="365760" y="457200"/>
            <a:ext cx="2011680" cy="457200"/>
          </a:xfrm>
          <a:prstGeom prst="rect">
            <a:avLst/>
          </a:prstGeom>
          <a:noFill/>
          <a:ln/>
        </p:spPr>
        <p:txBody>
          <a:bodyPr wrap="square" rtlCol="0" anchor="ctr"/>
          <a:lstStyle/>
          <a:p>
            <a:pPr algn="ctr" indent="0" marL="0">
              <a:buNone/>
            </a:pPr>
            <a:r>
              <a:rPr lang="en-US" sz="1400" b="1" dirty="0">
                <a:solidFill>
                  <a:srgbClr val="FFFFFF"/>
                </a:solidFill>
                <a:latin typeface="Hanken Grotesk" pitchFamily="34" charset="0"/>
                <a:ea typeface="Hanken Grotesk" pitchFamily="34" charset="-122"/>
                <a:cs typeface="Hanken Grotesk" pitchFamily="34" charset="-120"/>
              </a:rPr>
              <a:t>11-12 Jahre</a:t>
            </a:r>
            <a:endParaRPr lang="en-US" sz="1400" dirty="0"/>
          </a:p>
        </p:txBody>
      </p:sp>
      <p:sp>
        <p:nvSpPr>
          <p:cNvPr id="5" name="Text 3"/>
          <p:cNvSpPr/>
          <p:nvPr/>
        </p:nvSpPr>
        <p:spPr>
          <a:xfrm>
            <a:off x="2560320" y="411480"/>
            <a:ext cx="9144000" cy="548640"/>
          </a:xfrm>
          <a:prstGeom prst="rect">
            <a:avLst/>
          </a:prstGeom>
          <a:noFill/>
          <a:ln/>
        </p:spPr>
        <p:txBody>
          <a:bodyPr wrap="square" rtlCol="0" anchor="ctr"/>
          <a:lstStyle/>
          <a:p>
            <a:pPr indent="0" marL="0">
              <a:buNone/>
            </a:pPr>
            <a:r>
              <a:rPr lang="en-US" sz="2400" b="1" dirty="0">
                <a:solidFill>
                  <a:srgbClr val="231F20"/>
                </a:solidFill>
                <a:latin typeface="Hanken Grotesk" pitchFamily="34" charset="0"/>
                <a:ea typeface="Hanken Grotesk" pitchFamily="34" charset="-122"/>
                <a:cs typeface="Hanken Grotesk" pitchFamily="34" charset="-120"/>
              </a:rPr>
              <a:t>Denke nach &amp; Erkläre</a:t>
            </a:r>
            <a:endParaRPr lang="en-US" sz="2400" dirty="0"/>
          </a:p>
        </p:txBody>
      </p:sp>
      <p:sp>
        <p:nvSpPr>
          <p:cNvPr id="6" name="Text 4"/>
          <p:cNvSpPr/>
          <p:nvPr/>
        </p:nvSpPr>
        <p:spPr>
          <a:xfrm>
            <a:off x="365760" y="1097280"/>
            <a:ext cx="11457432" cy="365760"/>
          </a:xfrm>
          <a:prstGeom prst="rect">
            <a:avLst/>
          </a:prstGeom>
          <a:noFill/>
          <a:ln/>
        </p:spPr>
        <p:txBody>
          <a:bodyPr wrap="square" rtlCol="0" anchor="ctr"/>
          <a:lstStyle/>
          <a:p>
            <a:pPr indent="0" marL="0">
              <a:buNone/>
            </a:pPr>
            <a:r>
              <a:rPr lang="en-US" sz="1200" i="1" dirty="0">
                <a:solidFill>
                  <a:srgbClr val="737373"/>
                </a:solidFill>
                <a:latin typeface="Hanken Grotesk" pitchFamily="34" charset="0"/>
                <a:ea typeface="Hanken Grotesk" pitchFamily="34" charset="-122"/>
                <a:cs typeface="Hanken Grotesk" pitchFamily="34" charset="-120"/>
              </a:rPr>
              <a:t>Thema: Kapitel 7: Zukunft &amp; Die Akteure</a:t>
            </a:r>
            <a:endParaRPr lang="en-US" sz="1200" dirty="0"/>
          </a:p>
        </p:txBody>
      </p:sp>
      <p:sp>
        <p:nvSpPr>
          <p:cNvPr id="7" name="Text 5"/>
          <p:cNvSpPr/>
          <p:nvPr/>
        </p:nvSpPr>
        <p:spPr>
          <a:xfrm>
            <a:off x="365760" y="1645920"/>
            <a:ext cx="11457432" cy="365760"/>
          </a:xfrm>
          <a:prstGeom prst="rect">
            <a:avLst/>
          </a:prstGeom>
          <a:noFill/>
          <a:ln/>
        </p:spPr>
        <p:txBody>
          <a:bodyPr wrap="square" rtlCol="0" anchor="ctr"/>
          <a:lstStyle/>
          <a:p>
            <a:pPr indent="0" marL="0">
              <a:buNone/>
            </a:pPr>
            <a:r>
              <a:rPr lang="en-US" sz="1400" b="1" dirty="0">
                <a:solidFill>
                  <a:srgbClr val="1B7A95"/>
                </a:solidFill>
                <a:latin typeface="Hanken Grotesk" pitchFamily="34" charset="0"/>
                <a:ea typeface="Hanken Grotesk" pitchFamily="34" charset="-122"/>
                <a:cs typeface="Hanken Grotesk" pitchFamily="34" charset="-120"/>
              </a:rPr>
              <a:t>Aufgabe:</a:t>
            </a:r>
            <a:endParaRPr lang="en-US" sz="1400" dirty="0"/>
          </a:p>
        </p:txBody>
      </p:sp>
      <p:sp>
        <p:nvSpPr>
          <p:cNvPr id="8" name="Text 6"/>
          <p:cNvSpPr/>
          <p:nvPr/>
        </p:nvSpPr>
        <p:spPr>
          <a:xfrm>
            <a:off x="365760" y="2011680"/>
            <a:ext cx="11457432" cy="1097280"/>
          </a:xfrm>
          <a:prstGeom prst="rect">
            <a:avLst/>
          </a:prstGeom>
          <a:noFill/>
          <a:ln/>
        </p:spPr>
        <p:txBody>
          <a:bodyPr wrap="square" rtlCol="0" anchor="t"/>
          <a:lstStyle/>
          <a:p>
            <a:pPr indent="0" marL="0">
              <a:buNone/>
            </a:pPr>
            <a:r>
              <a:rPr lang="en-US" sz="1500" dirty="0">
                <a:solidFill>
                  <a:srgbClr val="231F20"/>
                </a:solidFill>
                <a:latin typeface="Hanken Grotesk" pitchFamily="34" charset="0"/>
                <a:ea typeface="Hanken Grotesk" pitchFamily="34" charset="-122"/>
                <a:cs typeface="Hanken Grotesk" pitchFamily="34" charset="-120"/>
              </a:rPr>
              <a:t>Stell dir vor, du gründest einen 'Experten-Rat für die Zukunft', der sicherstellen soll, dass Künstliche Intelligenz uns Menschen hilft und nicht schadet. Wähle drei der genannten Personen aus (z.B. den Chip-Chef Jensen Huang, den Sicherheits-Forscher Dario Amodei von Anthropic oder einen der 'KI-Paten' wie Geoffrey Hinton) und erkläre kurz, welche besondere Aufgabe jeder von ihnen in deinem Team übernehmen soll.</a:t>
            </a:r>
            <a:endParaRPr lang="en-US" sz="1500" dirty="0"/>
          </a:p>
        </p:txBody>
      </p:sp>
      <p:sp>
        <p:nvSpPr>
          <p:cNvPr id="9" name="Text 7"/>
          <p:cNvSpPr/>
          <p:nvPr/>
        </p:nvSpPr>
        <p:spPr>
          <a:xfrm>
            <a:off x="365760" y="3291840"/>
            <a:ext cx="11457432" cy="365760"/>
          </a:xfrm>
          <a:prstGeom prst="rect">
            <a:avLst/>
          </a:prstGeom>
          <a:noFill/>
          <a:ln/>
        </p:spPr>
        <p:txBody>
          <a:bodyPr wrap="square" rtlCol="0" anchor="ctr"/>
          <a:lstStyle/>
          <a:p>
            <a:pPr indent="0" marL="0">
              <a:buNone/>
            </a:pPr>
            <a:r>
              <a:rPr lang="en-US" sz="1400" b="1" dirty="0">
                <a:solidFill>
                  <a:srgbClr val="1B7A95"/>
                </a:solidFill>
                <a:latin typeface="Hanken Grotesk" pitchFamily="34" charset="0"/>
                <a:ea typeface="Hanken Grotesk" pitchFamily="34" charset="-122"/>
                <a:cs typeface="Hanken Grotesk" pitchFamily="34" charset="-120"/>
              </a:rPr>
              <a:t>Tipps zum Lösen:</a:t>
            </a:r>
            <a:endParaRPr lang="en-US" sz="1400" dirty="0"/>
          </a:p>
        </p:txBody>
      </p:sp>
      <p:sp>
        <p:nvSpPr>
          <p:cNvPr id="10" name="Text 8"/>
          <p:cNvSpPr/>
          <p:nvPr/>
        </p:nvSpPr>
        <p:spPr>
          <a:xfrm>
            <a:off x="365760" y="3657600"/>
            <a:ext cx="11457432" cy="2011680"/>
          </a:xfrm>
          <a:prstGeom prst="rect">
            <a:avLst/>
          </a:prstGeom>
          <a:noFill/>
          <a:ln/>
        </p:spPr>
        <p:txBody>
          <a:bodyPr wrap="square" rtlCol="0" anchor="t"/>
          <a:lstStyle/>
          <a:p>
            <a:pPr indent="0" marL="0">
              <a:buNone/>
            </a:pPr>
            <a:r>
              <a:rPr lang="en-US" sz="1200" dirty="0">
                <a:solidFill>
                  <a:srgbClr val="231F20"/>
                </a:solidFill>
                <a:latin typeface="Hanken Grotesk" pitchFamily="34" charset="0"/>
                <a:ea typeface="Hanken Grotesk" pitchFamily="34" charset="-122"/>
                <a:cs typeface="Hanken Grotesk" pitchFamily="34" charset="-120"/>
              </a:rPr>
              <a:t>1. Schau dir genau an, wofür die verschiedenen Personen bekannt sind: Bauen sie die notwendige Technik (Hardware), erforschen sie die Grundlagen der KI oder leiten sie große Firmen?
</a:t>
            </a:r>
            <a:endParaRPr lang="en-US" sz="1200" dirty="0"/>
          </a:p>
          <a:p>
            <a:pPr indent="0" marL="0">
              <a:buNone/>
            </a:pPr>
            <a:r>
              <a:rPr lang="en-US" sz="1200" dirty="0">
                <a:solidFill>
                  <a:srgbClr val="231F20"/>
                </a:solidFill>
                <a:latin typeface="Hanken Grotesk" pitchFamily="34" charset="0"/>
                <a:ea typeface="Hanken Grotesk" pitchFamily="34" charset="-122"/>
                <a:cs typeface="Hanken Grotesk" pitchFamily="34" charset="-120"/>
              </a:rPr>
              <a:t>2. Überlege, was für eine 'gute Zukunft' wichtig ist: Brauchen wir vor allem Sicherheit, brauchen wir immer schnellere Computer oder brauchen wir kluge Regeln? Wer von den Genannten steht wofür?
</a:t>
            </a:r>
            <a:endParaRPr lang="en-US" sz="1200" dirty="0"/>
          </a:p>
          <a:p>
            <a:pPr indent="0" marL="0">
              <a:buNone/>
            </a:pPr>
            <a:r>
              <a:rPr lang="en-US" sz="1200" dirty="0">
                <a:solidFill>
                  <a:srgbClr val="231F20"/>
                </a:solidFill>
                <a:latin typeface="Hanken Grotesk" pitchFamily="34" charset="0"/>
                <a:ea typeface="Hanken Grotesk" pitchFamily="34" charset="-122"/>
                <a:cs typeface="Hanken Grotesk" pitchFamily="34" charset="-120"/>
              </a:rPr>
              <a:t>3. Ein starkes Team braucht unterschiedliche Fähigkeiten. Versuche Personen auszuwählen, die verschiedene Dinge tun (z.B. nicht nur drei Chefs von Firmen, sondern vielleicht einen Erfinder, einen Mahner und einen Macher).
</a:t>
            </a:r>
            <a:endParaRPr lang="en-US" sz="1200" dirty="0"/>
          </a:p>
        </p:txBody>
      </p:sp>
      <p:sp>
        <p:nvSpPr>
          <p:cNvPr id="11" name="Text 9"/>
          <p:cNvSpPr/>
          <p:nvPr/>
        </p:nvSpPr>
        <p:spPr>
          <a:xfrm>
            <a:off x="228600" y="6492240"/>
            <a:ext cx="11731752" cy="228600"/>
          </a:xfrm>
          <a:prstGeom prst="rect">
            <a:avLst/>
          </a:prstGeom>
          <a:noFill/>
          <a:ln/>
        </p:spPr>
        <p:txBody>
          <a:bodyPr wrap="square" rtlCol="0" anchor="ctr"/>
          <a:lstStyle/>
          <a:p>
            <a:pPr algn="r" indent="0" marL="0">
              <a:buNone/>
            </a:pPr>
            <a:r>
              <a:rPr lang="en-US" sz="900" dirty="0">
                <a:solidFill>
                  <a:srgbClr val="1B7A95"/>
                </a:solidFill>
                <a:latin typeface="Hanken Grotesk" pitchFamily="34" charset="0"/>
                <a:ea typeface="Hanken Grotesk" pitchFamily="34" charset="-122"/>
                <a:cs typeface="Hanken Grotesk" pitchFamily="34" charset="-120"/>
              </a:rPr>
              <a:t>webconsulting.at | Unterstufe, 5.-6. Klasse</a:t>
            </a:r>
            <a:endParaRPr lang="en-US" sz="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12188952" cy="228600"/>
          </a:xfrm>
          <a:prstGeom prst="rect">
            <a:avLst/>
          </a:prstGeom>
          <a:solidFill>
            <a:srgbClr val="1B7A95"/>
          </a:solidFill>
          <a:ln w="12700">
            <a:solidFill>
              <a:srgbClr val="1B7A95"/>
            </a:solidFill>
            <a:prstDash val="solid"/>
          </a:ln>
        </p:spPr>
      </p:sp>
      <p:sp>
        <p:nvSpPr>
          <p:cNvPr id="3" name="Shape 1"/>
          <p:cNvSpPr/>
          <p:nvPr/>
        </p:nvSpPr>
        <p:spPr>
          <a:xfrm>
            <a:off x="365760" y="457200"/>
            <a:ext cx="2011680" cy="457200"/>
          </a:xfrm>
          <a:prstGeom prst="rect">
            <a:avLst/>
          </a:prstGeom>
          <a:solidFill>
            <a:srgbClr val="1B7A95"/>
          </a:solidFill>
          <a:ln w="12700">
            <a:solidFill>
              <a:srgbClr val="1B7A95"/>
            </a:solidFill>
            <a:prstDash val="solid"/>
          </a:ln>
        </p:spPr>
      </p:sp>
      <p:sp>
        <p:nvSpPr>
          <p:cNvPr id="4" name="Text 2"/>
          <p:cNvSpPr/>
          <p:nvPr/>
        </p:nvSpPr>
        <p:spPr>
          <a:xfrm>
            <a:off x="365760" y="457200"/>
            <a:ext cx="2011680" cy="457200"/>
          </a:xfrm>
          <a:prstGeom prst="rect">
            <a:avLst/>
          </a:prstGeom>
          <a:noFill/>
          <a:ln/>
        </p:spPr>
        <p:txBody>
          <a:bodyPr wrap="square" rtlCol="0" anchor="ctr"/>
          <a:lstStyle/>
          <a:p>
            <a:pPr algn="ctr" indent="0" marL="0">
              <a:buNone/>
            </a:pPr>
            <a:r>
              <a:rPr lang="en-US" sz="1400" b="1" dirty="0">
                <a:solidFill>
                  <a:srgbClr val="FFFFFF"/>
                </a:solidFill>
                <a:latin typeface="Hanken Grotesk" pitchFamily="34" charset="0"/>
                <a:ea typeface="Hanken Grotesk" pitchFamily="34" charset="-122"/>
                <a:cs typeface="Hanken Grotesk" pitchFamily="34" charset="-120"/>
              </a:rPr>
              <a:t>13-15 Jahre</a:t>
            </a:r>
            <a:endParaRPr lang="en-US" sz="1400" dirty="0"/>
          </a:p>
        </p:txBody>
      </p:sp>
      <p:sp>
        <p:nvSpPr>
          <p:cNvPr id="5" name="Text 3"/>
          <p:cNvSpPr/>
          <p:nvPr/>
        </p:nvSpPr>
        <p:spPr>
          <a:xfrm>
            <a:off x="2560320" y="411480"/>
            <a:ext cx="9144000" cy="548640"/>
          </a:xfrm>
          <a:prstGeom prst="rect">
            <a:avLst/>
          </a:prstGeom>
          <a:noFill/>
          <a:ln/>
        </p:spPr>
        <p:txBody>
          <a:bodyPr wrap="square" rtlCol="0" anchor="ctr"/>
          <a:lstStyle/>
          <a:p>
            <a:pPr indent="0" marL="0">
              <a:buNone/>
            </a:pPr>
            <a:r>
              <a:rPr lang="en-US" sz="2400" b="1" dirty="0">
                <a:solidFill>
                  <a:srgbClr val="231F20"/>
                </a:solidFill>
                <a:latin typeface="Hanken Grotesk" pitchFamily="34" charset="0"/>
                <a:ea typeface="Hanken Grotesk" pitchFamily="34" charset="-122"/>
                <a:cs typeface="Hanken Grotesk" pitchFamily="34" charset="-120"/>
              </a:rPr>
              <a:t>Analysiere &amp; Diskutiere</a:t>
            </a:r>
            <a:endParaRPr lang="en-US" sz="2400" dirty="0"/>
          </a:p>
        </p:txBody>
      </p:sp>
      <p:sp>
        <p:nvSpPr>
          <p:cNvPr id="6" name="Text 4"/>
          <p:cNvSpPr/>
          <p:nvPr/>
        </p:nvSpPr>
        <p:spPr>
          <a:xfrm>
            <a:off x="365760" y="1097280"/>
            <a:ext cx="11457432" cy="365760"/>
          </a:xfrm>
          <a:prstGeom prst="rect">
            <a:avLst/>
          </a:prstGeom>
          <a:noFill/>
          <a:ln/>
        </p:spPr>
        <p:txBody>
          <a:bodyPr wrap="square" rtlCol="0" anchor="ctr"/>
          <a:lstStyle/>
          <a:p>
            <a:pPr indent="0" marL="0">
              <a:buNone/>
            </a:pPr>
            <a:r>
              <a:rPr lang="en-US" sz="1200" i="1" dirty="0">
                <a:solidFill>
                  <a:srgbClr val="737373"/>
                </a:solidFill>
                <a:latin typeface="Hanken Grotesk" pitchFamily="34" charset="0"/>
                <a:ea typeface="Hanken Grotesk" pitchFamily="34" charset="-122"/>
                <a:cs typeface="Hanken Grotesk" pitchFamily="34" charset="-120"/>
              </a:rPr>
              <a:t>Thema: Kapitel 7: Zukunft &amp; Die Akteure</a:t>
            </a:r>
            <a:endParaRPr lang="en-US" sz="1200" dirty="0"/>
          </a:p>
        </p:txBody>
      </p:sp>
      <p:sp>
        <p:nvSpPr>
          <p:cNvPr id="7" name="Text 5"/>
          <p:cNvSpPr/>
          <p:nvPr/>
        </p:nvSpPr>
        <p:spPr>
          <a:xfrm>
            <a:off x="365760" y="1645920"/>
            <a:ext cx="11457432" cy="365760"/>
          </a:xfrm>
          <a:prstGeom prst="rect">
            <a:avLst/>
          </a:prstGeom>
          <a:noFill/>
          <a:ln/>
        </p:spPr>
        <p:txBody>
          <a:bodyPr wrap="square" rtlCol="0" anchor="ctr"/>
          <a:lstStyle/>
          <a:p>
            <a:pPr indent="0" marL="0">
              <a:buNone/>
            </a:pPr>
            <a:r>
              <a:rPr lang="en-US" sz="1400" b="1" dirty="0">
                <a:solidFill>
                  <a:srgbClr val="1B7A95"/>
                </a:solidFill>
                <a:latin typeface="Hanken Grotesk" pitchFamily="34" charset="0"/>
                <a:ea typeface="Hanken Grotesk" pitchFamily="34" charset="-122"/>
                <a:cs typeface="Hanken Grotesk" pitchFamily="34" charset="-120"/>
              </a:rPr>
              <a:t>Aufgabe:</a:t>
            </a:r>
            <a:endParaRPr lang="en-US" sz="1400" dirty="0"/>
          </a:p>
        </p:txBody>
      </p:sp>
      <p:sp>
        <p:nvSpPr>
          <p:cNvPr id="8" name="Text 6"/>
          <p:cNvSpPr/>
          <p:nvPr/>
        </p:nvSpPr>
        <p:spPr>
          <a:xfrm>
            <a:off x="365760" y="2011680"/>
            <a:ext cx="11457432" cy="1097280"/>
          </a:xfrm>
          <a:prstGeom prst="rect">
            <a:avLst/>
          </a:prstGeom>
          <a:noFill/>
          <a:ln/>
        </p:spPr>
        <p:txBody>
          <a:bodyPr wrap="square" rtlCol="0" anchor="t"/>
          <a:lstStyle/>
          <a:p>
            <a:pPr indent="0" marL="0">
              <a:buNone/>
            </a:pPr>
            <a:r>
              <a:rPr lang="en-US" sz="1500" dirty="0">
                <a:solidFill>
                  <a:srgbClr val="231F20"/>
                </a:solidFill>
                <a:latin typeface="Hanken Grotesk" pitchFamily="34" charset="0"/>
                <a:ea typeface="Hanken Grotesk" pitchFamily="34" charset="-122"/>
                <a:cs typeface="Hanken Grotesk" pitchFamily="34" charset="-120"/>
              </a:rPr>
              <a:t>Stell dir vor, zwei der in den Infografiken genannten KI-Experten (z.B. Geoffrey Hinton und Sam Altman) führen ein Streitgespräch über die Zukunft mit sogenannter "Agentic AI" – also KIs, die eigenständig handeln und Aufgaben erledigen, statt nur Fragen zu beantworten. Entwickle Argumente für beide Seiten, die zeigen, welche unterschiedlichen Hoffnungen oder Ängste sie bezüglich der Auswirkungen dieser Technologie auf unsere Arbeitswelt haben.</a:t>
            </a:r>
            <a:endParaRPr lang="en-US" sz="1500" dirty="0"/>
          </a:p>
        </p:txBody>
      </p:sp>
      <p:sp>
        <p:nvSpPr>
          <p:cNvPr id="9" name="Text 7"/>
          <p:cNvSpPr/>
          <p:nvPr/>
        </p:nvSpPr>
        <p:spPr>
          <a:xfrm>
            <a:off x="365760" y="3291840"/>
            <a:ext cx="11457432" cy="365760"/>
          </a:xfrm>
          <a:prstGeom prst="rect">
            <a:avLst/>
          </a:prstGeom>
          <a:noFill/>
          <a:ln/>
        </p:spPr>
        <p:txBody>
          <a:bodyPr wrap="square" rtlCol="0" anchor="ctr"/>
          <a:lstStyle/>
          <a:p>
            <a:pPr indent="0" marL="0">
              <a:buNone/>
            </a:pPr>
            <a:r>
              <a:rPr lang="en-US" sz="1400" b="1" dirty="0">
                <a:solidFill>
                  <a:srgbClr val="1B7A95"/>
                </a:solidFill>
                <a:latin typeface="Hanken Grotesk" pitchFamily="34" charset="0"/>
                <a:ea typeface="Hanken Grotesk" pitchFamily="34" charset="-122"/>
                <a:cs typeface="Hanken Grotesk" pitchFamily="34" charset="-120"/>
              </a:rPr>
              <a:t>Tipps zum Lösen:</a:t>
            </a:r>
            <a:endParaRPr lang="en-US" sz="1400" dirty="0"/>
          </a:p>
        </p:txBody>
      </p:sp>
      <p:sp>
        <p:nvSpPr>
          <p:cNvPr id="10" name="Text 8"/>
          <p:cNvSpPr/>
          <p:nvPr/>
        </p:nvSpPr>
        <p:spPr>
          <a:xfrm>
            <a:off x="365760" y="3657600"/>
            <a:ext cx="11457432" cy="2011680"/>
          </a:xfrm>
          <a:prstGeom prst="rect">
            <a:avLst/>
          </a:prstGeom>
          <a:noFill/>
          <a:ln/>
        </p:spPr>
        <p:txBody>
          <a:bodyPr wrap="square" rtlCol="0" anchor="t"/>
          <a:lstStyle/>
          <a:p>
            <a:pPr indent="0" marL="0">
              <a:buNone/>
            </a:pPr>
            <a:r>
              <a:rPr lang="en-US" sz="1200" dirty="0">
                <a:solidFill>
                  <a:srgbClr val="231F20"/>
                </a:solidFill>
                <a:latin typeface="Hanken Grotesk" pitchFamily="34" charset="0"/>
                <a:ea typeface="Hanken Grotesk" pitchFamily="34" charset="-122"/>
                <a:cs typeface="Hanken Grotesk" pitchFamily="34" charset="-120"/>
              </a:rPr>
              <a:t>1. Nutze die Infografiken 7.1 bis 7.6, um herauszufinden, welche der genannten Personen eher vor den Risiken der KI warnen (wie Geoffrey Hinton) und welche die schnelle Entwicklung und Verbreitung vorantreiben (wie Sam Altman oder Jensen Huang).
</a:t>
            </a:r>
            <a:endParaRPr lang="en-US" sz="1200" dirty="0"/>
          </a:p>
          <a:p>
            <a:pPr indent="0" marL="0">
              <a:buNone/>
            </a:pPr>
            <a:r>
              <a:rPr lang="en-US" sz="1200" dirty="0">
                <a:solidFill>
                  <a:srgbClr val="231F20"/>
                </a:solidFill>
                <a:latin typeface="Hanken Grotesk" pitchFamily="34" charset="0"/>
                <a:ea typeface="Hanken Grotesk" pitchFamily="34" charset="-122"/>
                <a:cs typeface="Hanken Grotesk" pitchFamily="34" charset="-120"/>
              </a:rPr>
              <a:t>2. Schau dir Infografik 7.10 genau an, um zu verstehen, was der entscheidende Unterschied zwischen einem heutigen Chatbot (wie ChatGPT) und einer zukünftigen "Agentic AI" ist.
</a:t>
            </a:r>
            <a:endParaRPr lang="en-US" sz="1200" dirty="0"/>
          </a:p>
          <a:p>
            <a:pPr indent="0" marL="0">
              <a:buNone/>
            </a:pPr>
            <a:r>
              <a:rPr lang="en-US" sz="1200" dirty="0">
                <a:solidFill>
                  <a:srgbClr val="231F20"/>
                </a:solidFill>
                <a:latin typeface="Hanken Grotesk" pitchFamily="34" charset="0"/>
                <a:ea typeface="Hanken Grotesk" pitchFamily="34" charset="-122"/>
                <a:cs typeface="Hanken Grotesk" pitchFamily="34" charset="-120"/>
              </a:rPr>
              <a:t>3. Verbinde deine Überlegungen mit Infografik 7.9: Würde eine KI, die selbstständig handeln kann, die Sorgen um Arbeitslosigkeit eher vergrößern oder könnte sie ganz neue Möglichkeiten für Arbeitnehmer schaffen?
</a:t>
            </a:r>
            <a:endParaRPr lang="en-US" sz="1200" dirty="0"/>
          </a:p>
        </p:txBody>
      </p:sp>
      <p:sp>
        <p:nvSpPr>
          <p:cNvPr id="11" name="Text 9"/>
          <p:cNvSpPr/>
          <p:nvPr/>
        </p:nvSpPr>
        <p:spPr>
          <a:xfrm>
            <a:off x="228600" y="6492240"/>
            <a:ext cx="11731752" cy="228600"/>
          </a:xfrm>
          <a:prstGeom prst="rect">
            <a:avLst/>
          </a:prstGeom>
          <a:noFill/>
          <a:ln/>
        </p:spPr>
        <p:txBody>
          <a:bodyPr wrap="square" rtlCol="0" anchor="ctr"/>
          <a:lstStyle/>
          <a:p>
            <a:pPr algn="r" indent="0" marL="0">
              <a:buNone/>
            </a:pPr>
            <a:r>
              <a:rPr lang="en-US" sz="900" dirty="0">
                <a:solidFill>
                  <a:srgbClr val="1B7A95"/>
                </a:solidFill>
                <a:latin typeface="Hanken Grotesk" pitchFamily="34" charset="0"/>
                <a:ea typeface="Hanken Grotesk" pitchFamily="34" charset="-122"/>
                <a:cs typeface="Hanken Grotesk" pitchFamily="34" charset="-120"/>
              </a:rPr>
              <a:t>webconsulting.at | Unterstufe/Oberstufe, 7.-9. Klasse</a:t>
            </a:r>
            <a:endParaRPr lang="en-US" sz="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5F5F5"/>
        </a:solidFill>
      </p:bgPr>
    </p:bg>
    <p:spTree>
      <p:nvGrpSpPr>
        <p:cNvPr id="1" name=""/>
        <p:cNvGrpSpPr/>
        <p:nvPr/>
      </p:nvGrpSpPr>
      <p:grpSpPr>
        <a:xfrm>
          <a:off x="0" y="0"/>
          <a:ext cx="0" cy="0"/>
          <a:chOff x="0" y="0"/>
          <a:chExt cx="0" cy="0"/>
        </a:xfrm>
      </p:grpSpPr>
      <p:sp>
        <p:nvSpPr>
          <p:cNvPr id="2" name="Shape 0"/>
          <p:cNvSpPr/>
          <p:nvPr/>
        </p:nvSpPr>
        <p:spPr>
          <a:xfrm>
            <a:off x="0" y="0"/>
            <a:ext cx="12188952" cy="91440"/>
          </a:xfrm>
          <a:prstGeom prst="rect">
            <a:avLst/>
          </a:prstGeom>
          <a:solidFill>
            <a:srgbClr val="0D9488"/>
          </a:solidFill>
          <a:ln w="12700">
            <a:solidFill>
              <a:srgbClr val="0D9488"/>
            </a:solidFill>
            <a:prstDash val="solid"/>
          </a:ln>
        </p:spPr>
      </p:sp>
      <p:pic>
        <p:nvPicPr>
          <p:cNvPr id="3" name="Image 0" descr="preencoded.png">    </p:cNvPr>
          <p:cNvPicPr>
            <a:picLocks noChangeAspect="1"/>
          </p:cNvPicPr>
          <p:nvPr/>
        </p:nvPicPr>
        <p:blipFill>
          <a:blip r:embed="rId1"/>
          <a:stretch>
            <a:fillRect/>
          </a:stretch>
        </p:blipFill>
        <p:spPr>
          <a:xfrm>
            <a:off x="1079853" y="182880"/>
            <a:ext cx="10029245" cy="6035040"/>
          </a:xfrm>
          <a:prstGeom prst="rect">
            <a:avLst/>
          </a:prstGeom>
        </p:spPr>
      </p:pic>
      <p:sp>
        <p:nvSpPr>
          <p:cNvPr id="4" name="Text 1"/>
          <p:cNvSpPr/>
          <p:nvPr/>
        </p:nvSpPr>
        <p:spPr>
          <a:xfrm>
            <a:off x="228600" y="6492240"/>
            <a:ext cx="11731752" cy="228600"/>
          </a:xfrm>
          <a:prstGeom prst="rect">
            <a:avLst/>
          </a:prstGeom>
          <a:noFill/>
          <a:ln/>
        </p:spPr>
        <p:txBody>
          <a:bodyPr wrap="square" rtlCol="0" anchor="ctr"/>
          <a:lstStyle/>
          <a:p>
            <a:pPr algn="r" indent="0" marL="0">
              <a:buNone/>
            </a:pPr>
            <a:r>
              <a:rPr lang="en-US" sz="900" dirty="0">
                <a:solidFill>
                  <a:srgbClr val="1B7A95"/>
                </a:solidFill>
                <a:latin typeface="Hanken Grotesk" pitchFamily="34" charset="0"/>
                <a:ea typeface="Hanken Grotesk" pitchFamily="34" charset="-122"/>
                <a:cs typeface="Hanken Grotesk" pitchFamily="34" charset="-120"/>
              </a:rPr>
              <a:t>webconsulting.at | Bild 1 von 8</a:t>
            </a:r>
            <a:endParaRPr lang="en-US"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5F5F5"/>
        </a:solidFill>
      </p:bgPr>
    </p:bg>
    <p:spTree>
      <p:nvGrpSpPr>
        <p:cNvPr id="1" name=""/>
        <p:cNvGrpSpPr/>
        <p:nvPr/>
      </p:nvGrpSpPr>
      <p:grpSpPr>
        <a:xfrm>
          <a:off x="0" y="0"/>
          <a:ext cx="0" cy="0"/>
          <a:chOff x="0" y="0"/>
          <a:chExt cx="0" cy="0"/>
        </a:xfrm>
      </p:grpSpPr>
      <p:sp>
        <p:nvSpPr>
          <p:cNvPr id="2" name="Shape 0"/>
          <p:cNvSpPr/>
          <p:nvPr/>
        </p:nvSpPr>
        <p:spPr>
          <a:xfrm>
            <a:off x="0" y="0"/>
            <a:ext cx="12188952" cy="91440"/>
          </a:xfrm>
          <a:prstGeom prst="rect">
            <a:avLst/>
          </a:prstGeom>
          <a:solidFill>
            <a:srgbClr val="0D9488"/>
          </a:solidFill>
          <a:ln w="12700">
            <a:solidFill>
              <a:srgbClr val="0D9488"/>
            </a:solidFill>
            <a:prstDash val="solid"/>
          </a:ln>
        </p:spPr>
      </p:sp>
      <p:pic>
        <p:nvPicPr>
          <p:cNvPr id="3" name="Image 0" descr="preencoded.png">    </p:cNvPr>
          <p:cNvPicPr>
            <a:picLocks noChangeAspect="1"/>
          </p:cNvPicPr>
          <p:nvPr/>
        </p:nvPicPr>
        <p:blipFill>
          <a:blip r:embed="rId1"/>
          <a:stretch>
            <a:fillRect/>
          </a:stretch>
        </p:blipFill>
        <p:spPr>
          <a:xfrm>
            <a:off x="1079853" y="182880"/>
            <a:ext cx="10029245" cy="6035040"/>
          </a:xfrm>
          <a:prstGeom prst="rect">
            <a:avLst/>
          </a:prstGeom>
        </p:spPr>
      </p:pic>
      <p:sp>
        <p:nvSpPr>
          <p:cNvPr id="4" name="Text 1"/>
          <p:cNvSpPr/>
          <p:nvPr/>
        </p:nvSpPr>
        <p:spPr>
          <a:xfrm>
            <a:off x="228600" y="6492240"/>
            <a:ext cx="11731752" cy="228600"/>
          </a:xfrm>
          <a:prstGeom prst="rect">
            <a:avLst/>
          </a:prstGeom>
          <a:noFill/>
          <a:ln/>
        </p:spPr>
        <p:txBody>
          <a:bodyPr wrap="square" rtlCol="0" anchor="ctr"/>
          <a:lstStyle/>
          <a:p>
            <a:pPr algn="r" indent="0" marL="0">
              <a:buNone/>
            </a:pPr>
            <a:r>
              <a:rPr lang="en-US" sz="900" dirty="0">
                <a:solidFill>
                  <a:srgbClr val="1B7A95"/>
                </a:solidFill>
                <a:latin typeface="Hanken Grotesk" pitchFamily="34" charset="0"/>
                <a:ea typeface="Hanken Grotesk" pitchFamily="34" charset="-122"/>
                <a:cs typeface="Hanken Grotesk" pitchFamily="34" charset="-120"/>
              </a:rPr>
              <a:t>webconsulting.at | Bild 2 von 8</a:t>
            </a:r>
            <a:endParaRPr lang="en-US" sz="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5F5F5"/>
        </a:solidFill>
      </p:bgPr>
    </p:bg>
    <p:spTree>
      <p:nvGrpSpPr>
        <p:cNvPr id="1" name=""/>
        <p:cNvGrpSpPr/>
        <p:nvPr/>
      </p:nvGrpSpPr>
      <p:grpSpPr>
        <a:xfrm>
          <a:off x="0" y="0"/>
          <a:ext cx="0" cy="0"/>
          <a:chOff x="0" y="0"/>
          <a:chExt cx="0" cy="0"/>
        </a:xfrm>
      </p:grpSpPr>
      <p:sp>
        <p:nvSpPr>
          <p:cNvPr id="2" name="Shape 0"/>
          <p:cNvSpPr/>
          <p:nvPr/>
        </p:nvSpPr>
        <p:spPr>
          <a:xfrm>
            <a:off x="0" y="0"/>
            <a:ext cx="12188952" cy="91440"/>
          </a:xfrm>
          <a:prstGeom prst="rect">
            <a:avLst/>
          </a:prstGeom>
          <a:solidFill>
            <a:srgbClr val="0D9488"/>
          </a:solidFill>
          <a:ln w="12700">
            <a:solidFill>
              <a:srgbClr val="0D9488"/>
            </a:solidFill>
            <a:prstDash val="solid"/>
          </a:ln>
        </p:spPr>
      </p:sp>
      <p:pic>
        <p:nvPicPr>
          <p:cNvPr id="3" name="Image 0" descr="preencoded.png">    </p:cNvPr>
          <p:cNvPicPr>
            <a:picLocks noChangeAspect="1"/>
          </p:cNvPicPr>
          <p:nvPr/>
        </p:nvPicPr>
        <p:blipFill>
          <a:blip r:embed="rId1"/>
          <a:stretch>
            <a:fillRect/>
          </a:stretch>
        </p:blipFill>
        <p:spPr>
          <a:xfrm>
            <a:off x="1310942" y="182880"/>
            <a:ext cx="9567068" cy="6035040"/>
          </a:xfrm>
          <a:prstGeom prst="rect">
            <a:avLst/>
          </a:prstGeom>
        </p:spPr>
      </p:pic>
      <p:sp>
        <p:nvSpPr>
          <p:cNvPr id="4" name="Text 1"/>
          <p:cNvSpPr/>
          <p:nvPr/>
        </p:nvSpPr>
        <p:spPr>
          <a:xfrm>
            <a:off x="228600" y="6492240"/>
            <a:ext cx="11731752" cy="228600"/>
          </a:xfrm>
          <a:prstGeom prst="rect">
            <a:avLst/>
          </a:prstGeom>
          <a:noFill/>
          <a:ln/>
        </p:spPr>
        <p:txBody>
          <a:bodyPr wrap="square" rtlCol="0" anchor="ctr"/>
          <a:lstStyle/>
          <a:p>
            <a:pPr algn="r" indent="0" marL="0">
              <a:buNone/>
            </a:pPr>
            <a:r>
              <a:rPr lang="en-US" sz="900" dirty="0">
                <a:solidFill>
                  <a:srgbClr val="1B7A95"/>
                </a:solidFill>
                <a:latin typeface="Hanken Grotesk" pitchFamily="34" charset="0"/>
                <a:ea typeface="Hanken Grotesk" pitchFamily="34" charset="-122"/>
                <a:cs typeface="Hanken Grotesk" pitchFamily="34" charset="-120"/>
              </a:rPr>
              <a:t>webconsulting.at | Bild 3 von 8</a:t>
            </a:r>
            <a:endParaRPr lang="en-US"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5F5F5"/>
        </a:solidFill>
      </p:bgPr>
    </p:bg>
    <p:spTree>
      <p:nvGrpSpPr>
        <p:cNvPr id="1" name=""/>
        <p:cNvGrpSpPr/>
        <p:nvPr/>
      </p:nvGrpSpPr>
      <p:grpSpPr>
        <a:xfrm>
          <a:off x="0" y="0"/>
          <a:ext cx="0" cy="0"/>
          <a:chOff x="0" y="0"/>
          <a:chExt cx="0" cy="0"/>
        </a:xfrm>
      </p:grpSpPr>
      <p:sp>
        <p:nvSpPr>
          <p:cNvPr id="2" name="Shape 0"/>
          <p:cNvSpPr/>
          <p:nvPr/>
        </p:nvSpPr>
        <p:spPr>
          <a:xfrm>
            <a:off x="0" y="0"/>
            <a:ext cx="12188952" cy="91440"/>
          </a:xfrm>
          <a:prstGeom prst="rect">
            <a:avLst/>
          </a:prstGeom>
          <a:solidFill>
            <a:srgbClr val="0D9488"/>
          </a:solidFill>
          <a:ln w="12700">
            <a:solidFill>
              <a:srgbClr val="0D9488"/>
            </a:solidFill>
            <a:prstDash val="solid"/>
          </a:ln>
        </p:spPr>
      </p:sp>
      <p:pic>
        <p:nvPicPr>
          <p:cNvPr id="3" name="Image 0" descr="preencoded.png">    </p:cNvPr>
          <p:cNvPicPr>
            <a:picLocks noChangeAspect="1"/>
          </p:cNvPicPr>
          <p:nvPr/>
        </p:nvPicPr>
        <p:blipFill>
          <a:blip r:embed="rId1"/>
          <a:stretch>
            <a:fillRect/>
          </a:stretch>
        </p:blipFill>
        <p:spPr>
          <a:xfrm>
            <a:off x="1310942" y="182880"/>
            <a:ext cx="9567068" cy="6035040"/>
          </a:xfrm>
          <a:prstGeom prst="rect">
            <a:avLst/>
          </a:prstGeom>
        </p:spPr>
      </p:pic>
      <p:sp>
        <p:nvSpPr>
          <p:cNvPr id="4" name="Text 1"/>
          <p:cNvSpPr/>
          <p:nvPr/>
        </p:nvSpPr>
        <p:spPr>
          <a:xfrm>
            <a:off x="228600" y="6492240"/>
            <a:ext cx="11731752" cy="228600"/>
          </a:xfrm>
          <a:prstGeom prst="rect">
            <a:avLst/>
          </a:prstGeom>
          <a:noFill/>
          <a:ln/>
        </p:spPr>
        <p:txBody>
          <a:bodyPr wrap="square" rtlCol="0" anchor="ctr"/>
          <a:lstStyle/>
          <a:p>
            <a:pPr algn="r" indent="0" marL="0">
              <a:buNone/>
            </a:pPr>
            <a:r>
              <a:rPr lang="en-US" sz="900" dirty="0">
                <a:solidFill>
                  <a:srgbClr val="1B7A95"/>
                </a:solidFill>
                <a:latin typeface="Hanken Grotesk" pitchFamily="34" charset="0"/>
                <a:ea typeface="Hanken Grotesk" pitchFamily="34" charset="-122"/>
                <a:cs typeface="Hanken Grotesk" pitchFamily="34" charset="-120"/>
              </a:rPr>
              <a:t>webconsulting.at | Bild 4 von 8</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5F5F5"/>
        </a:solidFill>
      </p:bgPr>
    </p:bg>
    <p:spTree>
      <p:nvGrpSpPr>
        <p:cNvPr id="1" name=""/>
        <p:cNvGrpSpPr/>
        <p:nvPr/>
      </p:nvGrpSpPr>
      <p:grpSpPr>
        <a:xfrm>
          <a:off x="0" y="0"/>
          <a:ext cx="0" cy="0"/>
          <a:chOff x="0" y="0"/>
          <a:chExt cx="0" cy="0"/>
        </a:xfrm>
      </p:grpSpPr>
      <p:sp>
        <p:nvSpPr>
          <p:cNvPr id="2" name="Shape 0"/>
          <p:cNvSpPr/>
          <p:nvPr/>
        </p:nvSpPr>
        <p:spPr>
          <a:xfrm>
            <a:off x="0" y="0"/>
            <a:ext cx="12188952" cy="91440"/>
          </a:xfrm>
          <a:prstGeom prst="rect">
            <a:avLst/>
          </a:prstGeom>
          <a:solidFill>
            <a:srgbClr val="0D9488"/>
          </a:solidFill>
          <a:ln w="12700">
            <a:solidFill>
              <a:srgbClr val="0D9488"/>
            </a:solidFill>
            <a:prstDash val="solid"/>
          </a:ln>
        </p:spPr>
      </p:sp>
      <p:pic>
        <p:nvPicPr>
          <p:cNvPr id="3" name="Image 0" descr="preencoded.png">    </p:cNvPr>
          <p:cNvPicPr>
            <a:picLocks noChangeAspect="1"/>
          </p:cNvPicPr>
          <p:nvPr/>
        </p:nvPicPr>
        <p:blipFill>
          <a:blip r:embed="rId1"/>
          <a:stretch>
            <a:fillRect/>
          </a:stretch>
        </p:blipFill>
        <p:spPr>
          <a:xfrm>
            <a:off x="1310942" y="182880"/>
            <a:ext cx="9567068" cy="6035040"/>
          </a:xfrm>
          <a:prstGeom prst="rect">
            <a:avLst/>
          </a:prstGeom>
        </p:spPr>
      </p:pic>
      <p:sp>
        <p:nvSpPr>
          <p:cNvPr id="4" name="Text 1"/>
          <p:cNvSpPr/>
          <p:nvPr/>
        </p:nvSpPr>
        <p:spPr>
          <a:xfrm>
            <a:off x="228600" y="6492240"/>
            <a:ext cx="11731752" cy="228600"/>
          </a:xfrm>
          <a:prstGeom prst="rect">
            <a:avLst/>
          </a:prstGeom>
          <a:noFill/>
          <a:ln/>
        </p:spPr>
        <p:txBody>
          <a:bodyPr wrap="square" rtlCol="0" anchor="ctr"/>
          <a:lstStyle/>
          <a:p>
            <a:pPr algn="r" indent="0" marL="0">
              <a:buNone/>
            </a:pPr>
            <a:r>
              <a:rPr lang="en-US" sz="900" dirty="0">
                <a:solidFill>
                  <a:srgbClr val="1B7A95"/>
                </a:solidFill>
                <a:latin typeface="Hanken Grotesk" pitchFamily="34" charset="0"/>
                <a:ea typeface="Hanken Grotesk" pitchFamily="34" charset="-122"/>
                <a:cs typeface="Hanken Grotesk" pitchFamily="34" charset="-120"/>
              </a:rPr>
              <a:t>webconsulting.at | Bild 5 von 8</a:t>
            </a:r>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5F5F5"/>
        </a:solidFill>
      </p:bgPr>
    </p:bg>
    <p:spTree>
      <p:nvGrpSpPr>
        <p:cNvPr id="1" name=""/>
        <p:cNvGrpSpPr/>
        <p:nvPr/>
      </p:nvGrpSpPr>
      <p:grpSpPr>
        <a:xfrm>
          <a:off x="0" y="0"/>
          <a:ext cx="0" cy="0"/>
          <a:chOff x="0" y="0"/>
          <a:chExt cx="0" cy="0"/>
        </a:xfrm>
      </p:grpSpPr>
      <p:sp>
        <p:nvSpPr>
          <p:cNvPr id="2" name="Shape 0"/>
          <p:cNvSpPr/>
          <p:nvPr/>
        </p:nvSpPr>
        <p:spPr>
          <a:xfrm>
            <a:off x="0" y="0"/>
            <a:ext cx="12188952" cy="91440"/>
          </a:xfrm>
          <a:prstGeom prst="rect">
            <a:avLst/>
          </a:prstGeom>
          <a:solidFill>
            <a:srgbClr val="0D9488"/>
          </a:solidFill>
          <a:ln w="12700">
            <a:solidFill>
              <a:srgbClr val="0D9488"/>
            </a:solidFill>
            <a:prstDash val="solid"/>
          </a:ln>
        </p:spPr>
      </p:sp>
      <p:pic>
        <p:nvPicPr>
          <p:cNvPr id="3" name="Image 0" descr="preencoded.png">    </p:cNvPr>
          <p:cNvPicPr>
            <a:picLocks noChangeAspect="1"/>
          </p:cNvPicPr>
          <p:nvPr/>
        </p:nvPicPr>
        <p:blipFill>
          <a:blip r:embed="rId1"/>
          <a:stretch>
            <a:fillRect/>
          </a:stretch>
        </p:blipFill>
        <p:spPr>
          <a:xfrm>
            <a:off x="1310942" y="182880"/>
            <a:ext cx="9567068" cy="6035040"/>
          </a:xfrm>
          <a:prstGeom prst="rect">
            <a:avLst/>
          </a:prstGeom>
        </p:spPr>
      </p:pic>
      <p:sp>
        <p:nvSpPr>
          <p:cNvPr id="4" name="Text 1"/>
          <p:cNvSpPr/>
          <p:nvPr/>
        </p:nvSpPr>
        <p:spPr>
          <a:xfrm>
            <a:off x="228600" y="6492240"/>
            <a:ext cx="11731752" cy="228600"/>
          </a:xfrm>
          <a:prstGeom prst="rect">
            <a:avLst/>
          </a:prstGeom>
          <a:noFill/>
          <a:ln/>
        </p:spPr>
        <p:txBody>
          <a:bodyPr wrap="square" rtlCol="0" anchor="ctr"/>
          <a:lstStyle/>
          <a:p>
            <a:pPr algn="r" indent="0" marL="0">
              <a:buNone/>
            </a:pPr>
            <a:r>
              <a:rPr lang="en-US" sz="900" dirty="0">
                <a:solidFill>
                  <a:srgbClr val="1B7A95"/>
                </a:solidFill>
                <a:latin typeface="Hanken Grotesk" pitchFamily="34" charset="0"/>
                <a:ea typeface="Hanken Grotesk" pitchFamily="34" charset="-122"/>
                <a:cs typeface="Hanken Grotesk" pitchFamily="34" charset="-120"/>
              </a:rPr>
              <a:t>webconsulting.at | Bild 6 von 8</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5F5F5"/>
        </a:solidFill>
      </p:bgPr>
    </p:bg>
    <p:spTree>
      <p:nvGrpSpPr>
        <p:cNvPr id="1" name=""/>
        <p:cNvGrpSpPr/>
        <p:nvPr/>
      </p:nvGrpSpPr>
      <p:grpSpPr>
        <a:xfrm>
          <a:off x="0" y="0"/>
          <a:ext cx="0" cy="0"/>
          <a:chOff x="0" y="0"/>
          <a:chExt cx="0" cy="0"/>
        </a:xfrm>
      </p:grpSpPr>
      <p:sp>
        <p:nvSpPr>
          <p:cNvPr id="2" name="Shape 0"/>
          <p:cNvSpPr/>
          <p:nvPr/>
        </p:nvSpPr>
        <p:spPr>
          <a:xfrm>
            <a:off x="0" y="0"/>
            <a:ext cx="12188952" cy="91440"/>
          </a:xfrm>
          <a:prstGeom prst="rect">
            <a:avLst/>
          </a:prstGeom>
          <a:solidFill>
            <a:srgbClr val="0D9488"/>
          </a:solidFill>
          <a:ln w="12700">
            <a:solidFill>
              <a:srgbClr val="0D9488"/>
            </a:solidFill>
            <a:prstDash val="solid"/>
          </a:ln>
        </p:spPr>
      </p:sp>
      <p:pic>
        <p:nvPicPr>
          <p:cNvPr id="3" name="Image 0" descr="preencoded.png">    </p:cNvPr>
          <p:cNvPicPr>
            <a:picLocks noChangeAspect="1"/>
          </p:cNvPicPr>
          <p:nvPr/>
        </p:nvPicPr>
        <p:blipFill>
          <a:blip r:embed="rId1"/>
          <a:stretch>
            <a:fillRect/>
          </a:stretch>
        </p:blipFill>
        <p:spPr>
          <a:xfrm>
            <a:off x="1310942" y="182880"/>
            <a:ext cx="9567068" cy="6035040"/>
          </a:xfrm>
          <a:prstGeom prst="rect">
            <a:avLst/>
          </a:prstGeom>
        </p:spPr>
      </p:pic>
      <p:sp>
        <p:nvSpPr>
          <p:cNvPr id="4" name="Text 1"/>
          <p:cNvSpPr/>
          <p:nvPr/>
        </p:nvSpPr>
        <p:spPr>
          <a:xfrm>
            <a:off x="228600" y="6492240"/>
            <a:ext cx="11731752" cy="228600"/>
          </a:xfrm>
          <a:prstGeom prst="rect">
            <a:avLst/>
          </a:prstGeom>
          <a:noFill/>
          <a:ln/>
        </p:spPr>
        <p:txBody>
          <a:bodyPr wrap="square" rtlCol="0" anchor="ctr"/>
          <a:lstStyle/>
          <a:p>
            <a:pPr algn="r" indent="0" marL="0">
              <a:buNone/>
            </a:pPr>
            <a:r>
              <a:rPr lang="en-US" sz="900" dirty="0">
                <a:solidFill>
                  <a:srgbClr val="1B7A95"/>
                </a:solidFill>
                <a:latin typeface="Hanken Grotesk" pitchFamily="34" charset="0"/>
                <a:ea typeface="Hanken Grotesk" pitchFamily="34" charset="-122"/>
                <a:cs typeface="Hanken Grotesk" pitchFamily="34" charset="-120"/>
              </a:rPr>
              <a:t>webconsulting.at | Bild 7 von 8</a:t>
            </a:r>
            <a:endParaRPr lang="en-US"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5F5F5"/>
        </a:solidFill>
      </p:bgPr>
    </p:bg>
    <p:spTree>
      <p:nvGrpSpPr>
        <p:cNvPr id="1" name=""/>
        <p:cNvGrpSpPr/>
        <p:nvPr/>
      </p:nvGrpSpPr>
      <p:grpSpPr>
        <a:xfrm>
          <a:off x="0" y="0"/>
          <a:ext cx="0" cy="0"/>
          <a:chOff x="0" y="0"/>
          <a:chExt cx="0" cy="0"/>
        </a:xfrm>
      </p:grpSpPr>
      <p:sp>
        <p:nvSpPr>
          <p:cNvPr id="2" name="Shape 0"/>
          <p:cNvSpPr/>
          <p:nvPr/>
        </p:nvSpPr>
        <p:spPr>
          <a:xfrm>
            <a:off x="0" y="0"/>
            <a:ext cx="12188952" cy="91440"/>
          </a:xfrm>
          <a:prstGeom prst="rect">
            <a:avLst/>
          </a:prstGeom>
          <a:solidFill>
            <a:srgbClr val="0D9488"/>
          </a:solidFill>
          <a:ln w="12700">
            <a:solidFill>
              <a:srgbClr val="0D9488"/>
            </a:solidFill>
            <a:prstDash val="solid"/>
          </a:ln>
        </p:spPr>
      </p:sp>
      <p:pic>
        <p:nvPicPr>
          <p:cNvPr id="3" name="Image 0" descr="preencoded.png">    </p:cNvPr>
          <p:cNvPicPr>
            <a:picLocks noChangeAspect="1"/>
          </p:cNvPicPr>
          <p:nvPr/>
        </p:nvPicPr>
        <p:blipFill>
          <a:blip r:embed="rId1"/>
          <a:stretch>
            <a:fillRect/>
          </a:stretch>
        </p:blipFill>
        <p:spPr>
          <a:xfrm>
            <a:off x="1079853" y="182880"/>
            <a:ext cx="10029245" cy="6035040"/>
          </a:xfrm>
          <a:prstGeom prst="rect">
            <a:avLst/>
          </a:prstGeom>
        </p:spPr>
      </p:pic>
      <p:sp>
        <p:nvSpPr>
          <p:cNvPr id="4" name="Text 1"/>
          <p:cNvSpPr/>
          <p:nvPr/>
        </p:nvSpPr>
        <p:spPr>
          <a:xfrm>
            <a:off x="228600" y="6492240"/>
            <a:ext cx="11731752" cy="228600"/>
          </a:xfrm>
          <a:prstGeom prst="rect">
            <a:avLst/>
          </a:prstGeom>
          <a:noFill/>
          <a:ln/>
        </p:spPr>
        <p:txBody>
          <a:bodyPr wrap="square" rtlCol="0" anchor="ctr"/>
          <a:lstStyle/>
          <a:p>
            <a:pPr algn="r" indent="0" marL="0">
              <a:buNone/>
            </a:pPr>
            <a:r>
              <a:rPr lang="en-US" sz="900" dirty="0">
                <a:solidFill>
                  <a:srgbClr val="1B7A95"/>
                </a:solidFill>
                <a:latin typeface="Hanken Grotesk" pitchFamily="34" charset="0"/>
                <a:ea typeface="Hanken Grotesk" pitchFamily="34" charset="-122"/>
                <a:cs typeface="Hanken Grotesk" pitchFamily="34" charset="-120"/>
              </a:rPr>
              <a:t>webconsulting.at | Bild 8 von 8</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Company>webconsulting.at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Kapitel 7: Zukunft &amp; Die Akteure</dc:title>
  <dc:subject>Kapitel 7: Zukunft &amp; Die Akteure</dc:subject>
  <dc:creator>webconsulting.at</dc:creator>
  <cp:lastModifiedBy>webconsulting.at</cp:lastModifiedBy>
  <cp:revision>1</cp:revision>
  <dcterms:created xsi:type="dcterms:W3CDTF">2025-12-28T12:13:03Z</dcterms:created>
  <dcterms:modified xsi:type="dcterms:W3CDTF">2025-12-28T12:13:03Z</dcterms:modified>
</cp:coreProperties>
</file>